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36064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20854"/>
            <a:ext cx="6275665" cy="620078"/>
          </a:xfrm>
          <a:prstGeom prst="rect">
            <a:avLst/>
          </a:prstGeom>
          <a:noFill/>
          <a:ln/>
        </p:spPr>
        <p:txBody>
          <a:bodyPr wrap="non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Twilight Manor Adventure</a:t>
            </a:r>
            <a:endParaRPr lang="en-US" sz="3900" dirty="0"/>
          </a:p>
        </p:txBody>
      </p:sp>
      <p:sp>
        <p:nvSpPr>
          <p:cNvPr id="4" name="Text 1"/>
          <p:cNvSpPr/>
          <p:nvPr/>
        </p:nvSpPr>
        <p:spPr>
          <a:xfrm>
            <a:off x="793790" y="3938588"/>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Step into the shadows of an immersive text-based adventure where every choice leads deeper into mystery. Welcome to a world where ASCII art meets atmospheric storytelling in the most captivating adventure game you've ever experienced.</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590675"/>
            <a:ext cx="7498437" cy="496133"/>
          </a:xfrm>
          <a:prstGeom prst="rect">
            <a:avLst/>
          </a:prstGeom>
          <a:noFill/>
          <a:ln/>
        </p:spPr>
        <p:txBody>
          <a:bodyPr wrap="non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Master the Manor: Essential Strategies</a:t>
            </a:r>
            <a:endParaRPr lang="en-US" sz="3100" dirty="0"/>
          </a:p>
        </p:txBody>
      </p:sp>
      <p:sp>
        <p:nvSpPr>
          <p:cNvPr id="3" name="Shape 1"/>
          <p:cNvSpPr/>
          <p:nvPr/>
        </p:nvSpPr>
        <p:spPr>
          <a:xfrm>
            <a:off x="793790" y="2483644"/>
            <a:ext cx="446484" cy="446484"/>
          </a:xfrm>
          <a:prstGeom prst="roundRect">
            <a:avLst>
              <a:gd name="adj" fmla="val 18670"/>
            </a:avLst>
          </a:prstGeom>
          <a:solidFill>
            <a:srgbClr val="DADBF1"/>
          </a:solidFill>
          <a:ln w="7620">
            <a:solidFill>
              <a:srgbClr val="C0C1D7"/>
            </a:solidFill>
            <a:prstDash val="solid"/>
          </a:ln>
        </p:spPr>
      </p:sp>
      <p:sp>
        <p:nvSpPr>
          <p:cNvPr id="4" name="Text 2"/>
          <p:cNvSpPr/>
          <p:nvPr/>
        </p:nvSpPr>
        <p:spPr>
          <a:xfrm>
            <a:off x="1438632" y="2551867"/>
            <a:ext cx="4538543"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Thorough Exploration Pays Dividends</a:t>
            </a:r>
            <a:endParaRPr lang="en-US" sz="1950" dirty="0"/>
          </a:p>
        </p:txBody>
      </p:sp>
      <p:sp>
        <p:nvSpPr>
          <p:cNvPr id="5" name="Text 3"/>
          <p:cNvSpPr/>
          <p:nvPr/>
        </p:nvSpPr>
        <p:spPr>
          <a:xfrm>
            <a:off x="1438632" y="2981087"/>
            <a:ext cx="5752505"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Every corner holds potential clues. Examine objects multiple times—they may reveal new information as mysteries unfold. The manor rewards the methodical investigator.</a:t>
            </a:r>
            <a:endParaRPr lang="en-US" sz="1550" dirty="0"/>
          </a:p>
        </p:txBody>
      </p:sp>
      <p:sp>
        <p:nvSpPr>
          <p:cNvPr id="6" name="Shape 4"/>
          <p:cNvSpPr/>
          <p:nvPr/>
        </p:nvSpPr>
        <p:spPr>
          <a:xfrm>
            <a:off x="7439144" y="2483644"/>
            <a:ext cx="446484" cy="446484"/>
          </a:xfrm>
          <a:prstGeom prst="roundRect">
            <a:avLst>
              <a:gd name="adj" fmla="val 18670"/>
            </a:avLst>
          </a:prstGeom>
          <a:solidFill>
            <a:srgbClr val="DADBF1"/>
          </a:solidFill>
          <a:ln w="7620">
            <a:solidFill>
              <a:srgbClr val="C0C1D7"/>
            </a:solidFill>
            <a:prstDash val="solid"/>
          </a:ln>
        </p:spPr>
      </p:sp>
      <p:sp>
        <p:nvSpPr>
          <p:cNvPr id="7" name="Text 5"/>
          <p:cNvSpPr/>
          <p:nvPr/>
        </p:nvSpPr>
        <p:spPr>
          <a:xfrm>
            <a:off x="8083987" y="2551867"/>
            <a:ext cx="4494609"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Collect Everything, Question Nothing</a:t>
            </a:r>
            <a:endParaRPr lang="en-US" sz="1950" dirty="0"/>
          </a:p>
        </p:txBody>
      </p:sp>
      <p:sp>
        <p:nvSpPr>
          <p:cNvPr id="8" name="Text 6"/>
          <p:cNvSpPr/>
          <p:nvPr/>
        </p:nvSpPr>
        <p:spPr>
          <a:xfrm>
            <a:off x="8083987" y="2981087"/>
            <a:ext cx="5752624"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Items that seem useless now may prove crucial later. The inventory system exists for a reason—use it liberally and trust in the manor's interconnected design.</a:t>
            </a:r>
            <a:endParaRPr lang="en-US" sz="1550" dirty="0"/>
          </a:p>
        </p:txBody>
      </p:sp>
      <p:sp>
        <p:nvSpPr>
          <p:cNvPr id="9" name="Shape 7"/>
          <p:cNvSpPr/>
          <p:nvPr/>
        </p:nvSpPr>
        <p:spPr>
          <a:xfrm>
            <a:off x="793790" y="4330541"/>
            <a:ext cx="446484" cy="446484"/>
          </a:xfrm>
          <a:prstGeom prst="roundRect">
            <a:avLst>
              <a:gd name="adj" fmla="val 18670"/>
            </a:avLst>
          </a:prstGeom>
          <a:solidFill>
            <a:srgbClr val="DADBF1"/>
          </a:solidFill>
          <a:ln w="7620">
            <a:solidFill>
              <a:srgbClr val="C0C1D7"/>
            </a:solidFill>
            <a:prstDash val="solid"/>
          </a:ln>
        </p:spPr>
      </p:sp>
      <p:sp>
        <p:nvSpPr>
          <p:cNvPr id="10" name="Text 8"/>
          <p:cNvSpPr/>
          <p:nvPr/>
        </p:nvSpPr>
        <p:spPr>
          <a:xfrm>
            <a:off x="1438632" y="4398764"/>
            <a:ext cx="3616166"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The Mysteries Are Connected</a:t>
            </a:r>
            <a:endParaRPr lang="en-US" sz="1950" dirty="0"/>
          </a:p>
        </p:txBody>
      </p:sp>
      <p:sp>
        <p:nvSpPr>
          <p:cNvPr id="11" name="Text 9"/>
          <p:cNvSpPr/>
          <p:nvPr/>
        </p:nvSpPr>
        <p:spPr>
          <a:xfrm>
            <a:off x="1438632" y="4827984"/>
            <a:ext cx="5752505"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Clues from one mystery often illuminate another. Keep detailed mental notes and look for patterns across all three central enigmas.</a:t>
            </a:r>
            <a:endParaRPr lang="en-US" sz="1550" dirty="0"/>
          </a:p>
        </p:txBody>
      </p:sp>
      <p:sp>
        <p:nvSpPr>
          <p:cNvPr id="12" name="Shape 10"/>
          <p:cNvSpPr/>
          <p:nvPr/>
        </p:nvSpPr>
        <p:spPr>
          <a:xfrm>
            <a:off x="7439144" y="4330541"/>
            <a:ext cx="446484" cy="446484"/>
          </a:xfrm>
          <a:prstGeom prst="roundRect">
            <a:avLst>
              <a:gd name="adj" fmla="val 18670"/>
            </a:avLst>
          </a:prstGeom>
          <a:solidFill>
            <a:srgbClr val="DADBF1"/>
          </a:solidFill>
          <a:ln w="7620">
            <a:solidFill>
              <a:srgbClr val="C0C1D7"/>
            </a:solidFill>
            <a:prstDash val="solid"/>
          </a:ln>
        </p:spPr>
      </p:sp>
      <p:sp>
        <p:nvSpPr>
          <p:cNvPr id="13" name="Text 11"/>
          <p:cNvSpPr/>
          <p:nvPr/>
        </p:nvSpPr>
        <p:spPr>
          <a:xfrm>
            <a:off x="8083987" y="4398764"/>
            <a:ext cx="3332559"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Time Is Both Friend and Foe</a:t>
            </a:r>
            <a:endParaRPr lang="en-US" sz="1950" dirty="0"/>
          </a:p>
        </p:txBody>
      </p:sp>
      <p:sp>
        <p:nvSpPr>
          <p:cNvPr id="14" name="Text 12"/>
          <p:cNvSpPr/>
          <p:nvPr/>
        </p:nvSpPr>
        <p:spPr>
          <a:xfrm>
            <a:off x="8083987" y="4827984"/>
            <a:ext cx="5752624"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Rest when health is low, but don't let opportunities slip away. The day/night cycle opens and closes different pathways—timing is everything.</a:t>
            </a:r>
            <a:endParaRPr lang="en-US" sz="1550" dirty="0"/>
          </a:p>
        </p:txBody>
      </p:sp>
      <p:sp>
        <p:nvSpPr>
          <p:cNvPr id="15" name="Text 13"/>
          <p:cNvSpPr/>
          <p:nvPr/>
        </p:nvSpPr>
        <p:spPr>
          <a:xfrm>
            <a:off x="793790" y="600384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Remember, the help command is your lifeline when puzzles seem insurmountable. The manor's secrets await those bold enough to seek them. Are you ready to uncover the truth that lies hidden in Twilight Manor?</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80905"/>
          </a:xfrm>
          <a:prstGeom prst="rect">
            <a:avLst/>
          </a:prstGeom>
        </p:spPr>
      </p:pic>
      <p:sp>
        <p:nvSpPr>
          <p:cNvPr id="3" name="Text 0"/>
          <p:cNvSpPr/>
          <p:nvPr/>
        </p:nvSpPr>
        <p:spPr>
          <a:xfrm>
            <a:off x="793790" y="4090035"/>
            <a:ext cx="6320790" cy="496133"/>
          </a:xfrm>
          <a:prstGeom prst="rect">
            <a:avLst/>
          </a:prstGeom>
          <a:noFill/>
          <a:ln/>
        </p:spPr>
        <p:txBody>
          <a:bodyPr wrap="non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A Living, Breathing World Awaits</a:t>
            </a:r>
            <a:endParaRPr lang="en-US" sz="3100" dirty="0"/>
          </a:p>
        </p:txBody>
      </p:sp>
      <p:sp>
        <p:nvSpPr>
          <p:cNvPr id="4" name="Text 1"/>
          <p:cNvSpPr/>
          <p:nvPr/>
        </p:nvSpPr>
        <p:spPr>
          <a:xfrm>
            <a:off x="793790" y="4809411"/>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isn't your typical text adventure. Our beautifully crafted coloured interface brings every scene to life with stunning ASCII art that transforms simple text into vivid imagery. Each location pulses with atmospheric detail, creating an immersive experience that rivals modern graphics through the power of imagination and masterful design.</a:t>
            </a:r>
            <a:endParaRPr lang="en-US" sz="1550" dirty="0"/>
          </a:p>
        </p:txBody>
      </p:sp>
      <p:sp>
        <p:nvSpPr>
          <p:cNvPr id="5" name="Text 2"/>
          <p:cNvSpPr/>
          <p:nvPr/>
        </p:nvSpPr>
        <p:spPr>
          <a:xfrm>
            <a:off x="793790" y="5985272"/>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 interface responds to your every action with rich visual feedback, making exploration feel tactile and immediate despite being entirely text-based.</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017395"/>
            <a:ext cx="5978723" cy="496133"/>
          </a:xfrm>
          <a:prstGeom prst="rect">
            <a:avLst/>
          </a:prstGeom>
          <a:noFill/>
          <a:ln/>
        </p:spPr>
        <p:txBody>
          <a:bodyPr wrap="non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Explore a Manor Full of Secrets</a:t>
            </a:r>
            <a:endParaRPr lang="en-US" sz="3100" dirty="0"/>
          </a:p>
        </p:txBody>
      </p:sp>
      <p:pic>
        <p:nvPicPr>
          <p:cNvPr id="3" name="Image 0" descr="preencoded.png"/>
          <p:cNvPicPr>
            <a:picLocks noChangeAspect="1"/>
          </p:cNvPicPr>
          <p:nvPr/>
        </p:nvPicPr>
        <p:blipFill>
          <a:blip r:embed="rId3"/>
          <a:stretch>
            <a:fillRect/>
          </a:stretch>
        </p:blipFill>
        <p:spPr>
          <a:xfrm>
            <a:off x="793790" y="2910364"/>
            <a:ext cx="496133" cy="496133"/>
          </a:xfrm>
          <a:prstGeom prst="rect">
            <a:avLst/>
          </a:prstGeom>
        </p:spPr>
      </p:pic>
      <p:sp>
        <p:nvSpPr>
          <p:cNvPr id="4" name="Text 1"/>
          <p:cNvSpPr/>
          <p:nvPr/>
        </p:nvSpPr>
        <p:spPr>
          <a:xfrm>
            <a:off x="793790" y="365450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Hidden Library</a:t>
            </a:r>
            <a:endParaRPr lang="en-US" sz="1950" dirty="0"/>
          </a:p>
        </p:txBody>
      </p:sp>
      <p:sp>
        <p:nvSpPr>
          <p:cNvPr id="5" name="Text 2"/>
          <p:cNvSpPr/>
          <p:nvPr/>
        </p:nvSpPr>
        <p:spPr>
          <a:xfrm>
            <a:off x="793790" y="4083725"/>
            <a:ext cx="4182189"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Ancient tomes hold cryptic clues to the manor's dark past. Dusty shelves conceal secrets waiting to be uncovered by the curious explorer.</a:t>
            </a:r>
            <a:endParaRPr lang="en-US" sz="1550" dirty="0"/>
          </a:p>
        </p:txBody>
      </p:sp>
      <p:pic>
        <p:nvPicPr>
          <p:cNvPr id="6" name="Image 1" descr="preencoded.png"/>
          <p:cNvPicPr>
            <a:picLocks noChangeAspect="1"/>
          </p:cNvPicPr>
          <p:nvPr/>
        </p:nvPicPr>
        <p:blipFill>
          <a:blip r:embed="rId4"/>
          <a:stretch>
            <a:fillRect/>
          </a:stretch>
        </p:blipFill>
        <p:spPr>
          <a:xfrm>
            <a:off x="5223986" y="2910364"/>
            <a:ext cx="496133" cy="496133"/>
          </a:xfrm>
          <a:prstGeom prst="rect">
            <a:avLst/>
          </a:prstGeom>
        </p:spPr>
      </p:pic>
      <p:sp>
        <p:nvSpPr>
          <p:cNvPr id="7" name="Text 3"/>
          <p:cNvSpPr/>
          <p:nvPr/>
        </p:nvSpPr>
        <p:spPr>
          <a:xfrm>
            <a:off x="5223986" y="365450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Overgrown Gardens</a:t>
            </a:r>
            <a:endParaRPr lang="en-US" sz="1950" dirty="0"/>
          </a:p>
        </p:txBody>
      </p:sp>
      <p:sp>
        <p:nvSpPr>
          <p:cNvPr id="8" name="Text 4"/>
          <p:cNvSpPr/>
          <p:nvPr/>
        </p:nvSpPr>
        <p:spPr>
          <a:xfrm>
            <a:off x="5223986" y="4083725"/>
            <a:ext cx="4182308"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Twisted pathways wind through forgotten grounds where nature has reclaimed civilisation. Something valuable lies buried beneath the thorns.</a:t>
            </a:r>
            <a:endParaRPr lang="en-US" sz="1550" dirty="0"/>
          </a:p>
        </p:txBody>
      </p:sp>
      <p:pic>
        <p:nvPicPr>
          <p:cNvPr id="9" name="Image 2" descr="preencoded.png"/>
          <p:cNvPicPr>
            <a:picLocks noChangeAspect="1"/>
          </p:cNvPicPr>
          <p:nvPr/>
        </p:nvPicPr>
        <p:blipFill>
          <a:blip r:embed="rId5"/>
          <a:stretch>
            <a:fillRect/>
          </a:stretch>
        </p:blipFill>
        <p:spPr>
          <a:xfrm>
            <a:off x="9654302" y="2910364"/>
            <a:ext cx="496133" cy="496133"/>
          </a:xfrm>
          <a:prstGeom prst="rect">
            <a:avLst/>
          </a:prstGeom>
        </p:spPr>
      </p:pic>
      <p:sp>
        <p:nvSpPr>
          <p:cNvPr id="10" name="Text 5"/>
          <p:cNvSpPr/>
          <p:nvPr/>
        </p:nvSpPr>
        <p:spPr>
          <a:xfrm>
            <a:off x="9654302" y="365450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Mysterious Cellar</a:t>
            </a:r>
            <a:endParaRPr lang="en-US" sz="1950" dirty="0"/>
          </a:p>
        </p:txBody>
      </p:sp>
      <p:sp>
        <p:nvSpPr>
          <p:cNvPr id="11" name="Text 6"/>
          <p:cNvSpPr/>
          <p:nvPr/>
        </p:nvSpPr>
        <p:spPr>
          <a:xfrm>
            <a:off x="9654302" y="4083725"/>
            <a:ext cx="4182308"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Descend into darkness where the manor's deepest secrets await. The air grows cold as you venture into the bowels of this haunted estate.</a:t>
            </a:r>
            <a:endParaRPr lang="en-US" sz="1550" dirty="0"/>
          </a:p>
        </p:txBody>
      </p:sp>
      <p:sp>
        <p:nvSpPr>
          <p:cNvPr id="12" name="Text 7"/>
          <p:cNvSpPr/>
          <p:nvPr/>
        </p:nvSpPr>
        <p:spPr>
          <a:xfrm>
            <a:off x="793790" y="5577126"/>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Ten meticulously crafted locations each tell their own story whilst contributing to the overarching mystery. From the grand foyer to the servants' quarters, every room has been designed with purpose and atmosphere.</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59205"/>
            <a:ext cx="7556421" cy="992267"/>
          </a:xfrm>
          <a:prstGeom prst="rect">
            <a:avLst/>
          </a:prstGeom>
          <a:noFill/>
          <a:ln/>
        </p:spPr>
        <p:txBody>
          <a:bodyPr wrap="squar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Three Mysteries Demand Your Attention</a:t>
            </a:r>
            <a:endParaRPr lang="en-US" sz="3100" dirty="0"/>
          </a:p>
        </p:txBody>
      </p:sp>
      <p:sp>
        <p:nvSpPr>
          <p:cNvPr id="4" name="Text 1"/>
          <p:cNvSpPr/>
          <p:nvPr/>
        </p:nvSpPr>
        <p:spPr>
          <a:xfrm>
            <a:off x="6280190" y="2474714"/>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Light" pitchFamily="34" charset="0"/>
                <a:ea typeface="Inter Light" pitchFamily="34" charset="-122"/>
                <a:cs typeface="Inter Light" pitchFamily="34" charset="-120"/>
              </a:rPr>
              <a:t>01</a:t>
            </a:r>
            <a:endParaRPr lang="en-US" sz="1550" dirty="0"/>
          </a:p>
        </p:txBody>
      </p:sp>
      <p:sp>
        <p:nvSpPr>
          <p:cNvPr id="5" name="Shape 2"/>
          <p:cNvSpPr/>
          <p:nvPr/>
        </p:nvSpPr>
        <p:spPr>
          <a:xfrm>
            <a:off x="6280190" y="2789039"/>
            <a:ext cx="3679031" cy="22860"/>
          </a:xfrm>
          <a:prstGeom prst="rect">
            <a:avLst/>
          </a:prstGeom>
          <a:solidFill>
            <a:srgbClr val="4950BC"/>
          </a:solidFill>
          <a:ln/>
        </p:spPr>
      </p:sp>
      <p:sp>
        <p:nvSpPr>
          <p:cNvPr id="6" name="Text 3"/>
          <p:cNvSpPr/>
          <p:nvPr/>
        </p:nvSpPr>
        <p:spPr>
          <a:xfrm>
            <a:off x="6280190" y="2933938"/>
            <a:ext cx="2699980"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The Vanishing Portrait</a:t>
            </a:r>
            <a:endParaRPr lang="en-US" sz="1950" dirty="0"/>
          </a:p>
        </p:txBody>
      </p:sp>
      <p:sp>
        <p:nvSpPr>
          <p:cNvPr id="7" name="Text 4"/>
          <p:cNvSpPr/>
          <p:nvPr/>
        </p:nvSpPr>
        <p:spPr>
          <a:xfrm>
            <a:off x="6280190" y="3363158"/>
            <a:ext cx="3679031"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 family painting changes before your eyes, faces appearing and disappearing with each visit. Who are these ghostly figures, and what are they trying to tell you?</a:t>
            </a:r>
            <a:endParaRPr lang="en-US" sz="1550" dirty="0"/>
          </a:p>
        </p:txBody>
      </p:sp>
      <p:sp>
        <p:nvSpPr>
          <p:cNvPr id="8" name="Text 5"/>
          <p:cNvSpPr/>
          <p:nvPr/>
        </p:nvSpPr>
        <p:spPr>
          <a:xfrm>
            <a:off x="10157579" y="2474714"/>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Light" pitchFamily="34" charset="0"/>
                <a:ea typeface="Inter Light" pitchFamily="34" charset="-122"/>
                <a:cs typeface="Inter Light" pitchFamily="34" charset="-120"/>
              </a:rPr>
              <a:t>02</a:t>
            </a:r>
            <a:endParaRPr lang="en-US" sz="1550" dirty="0"/>
          </a:p>
        </p:txBody>
      </p:sp>
      <p:sp>
        <p:nvSpPr>
          <p:cNvPr id="9" name="Shape 6"/>
          <p:cNvSpPr/>
          <p:nvPr/>
        </p:nvSpPr>
        <p:spPr>
          <a:xfrm>
            <a:off x="10157579" y="2789039"/>
            <a:ext cx="3679031" cy="22860"/>
          </a:xfrm>
          <a:prstGeom prst="rect">
            <a:avLst/>
          </a:prstGeom>
          <a:solidFill>
            <a:srgbClr val="4950BC"/>
          </a:solidFill>
          <a:ln/>
        </p:spPr>
      </p:sp>
      <p:sp>
        <p:nvSpPr>
          <p:cNvPr id="10" name="Text 7"/>
          <p:cNvSpPr/>
          <p:nvPr/>
        </p:nvSpPr>
        <p:spPr>
          <a:xfrm>
            <a:off x="10157579" y="2933938"/>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The Locked Tower</a:t>
            </a:r>
            <a:endParaRPr lang="en-US" sz="1950" dirty="0"/>
          </a:p>
        </p:txBody>
      </p:sp>
      <p:sp>
        <p:nvSpPr>
          <p:cNvPr id="11" name="Text 8"/>
          <p:cNvSpPr/>
          <p:nvPr/>
        </p:nvSpPr>
        <p:spPr>
          <a:xfrm>
            <a:off x="10157579" y="3363158"/>
            <a:ext cx="3679031"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High above the manor stands a tower sealed for decades. Strange lights emanate from within, and the key remains hidden somewhere in the estate's depths.</a:t>
            </a:r>
            <a:endParaRPr lang="en-US" sz="1550" dirty="0"/>
          </a:p>
        </p:txBody>
      </p:sp>
      <p:sp>
        <p:nvSpPr>
          <p:cNvPr id="12" name="Text 9"/>
          <p:cNvSpPr/>
          <p:nvPr/>
        </p:nvSpPr>
        <p:spPr>
          <a:xfrm>
            <a:off x="6280190" y="5298043"/>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Light" pitchFamily="34" charset="0"/>
                <a:ea typeface="Inter Light" pitchFamily="34" charset="-122"/>
                <a:cs typeface="Inter Light" pitchFamily="34" charset="-120"/>
              </a:rPr>
              <a:t>03</a:t>
            </a:r>
            <a:endParaRPr lang="en-US" sz="1550" dirty="0"/>
          </a:p>
        </p:txBody>
      </p:sp>
      <p:sp>
        <p:nvSpPr>
          <p:cNvPr id="13" name="Shape 10"/>
          <p:cNvSpPr/>
          <p:nvPr/>
        </p:nvSpPr>
        <p:spPr>
          <a:xfrm>
            <a:off x="6280190" y="5612368"/>
            <a:ext cx="7556421" cy="22860"/>
          </a:xfrm>
          <a:prstGeom prst="rect">
            <a:avLst/>
          </a:prstGeom>
          <a:solidFill>
            <a:srgbClr val="4950BC"/>
          </a:solidFill>
          <a:ln/>
        </p:spPr>
      </p:sp>
      <p:sp>
        <p:nvSpPr>
          <p:cNvPr id="14" name="Text 11"/>
          <p:cNvSpPr/>
          <p:nvPr/>
        </p:nvSpPr>
        <p:spPr>
          <a:xfrm>
            <a:off x="6280190" y="5757267"/>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The Missing Heir</a:t>
            </a:r>
            <a:endParaRPr lang="en-US" sz="1950" dirty="0"/>
          </a:p>
        </p:txBody>
      </p:sp>
      <p:sp>
        <p:nvSpPr>
          <p:cNvPr id="15" name="Text 12"/>
          <p:cNvSpPr/>
          <p:nvPr/>
        </p:nvSpPr>
        <p:spPr>
          <a:xfrm>
            <a:off x="6280190" y="6186488"/>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 manor's rightful owner disappeared without a trace. Piece together diary entries, letters, and witness accounts to uncover their fate.</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068586"/>
            <a:ext cx="5043368" cy="496133"/>
          </a:xfrm>
          <a:prstGeom prst="rect">
            <a:avLst/>
          </a:prstGeom>
          <a:noFill/>
          <a:ln/>
        </p:spPr>
        <p:txBody>
          <a:bodyPr wrap="non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Your Arsenal of Discovery</a:t>
            </a:r>
            <a:endParaRPr lang="en-US" sz="3100" dirty="0"/>
          </a:p>
        </p:txBody>
      </p:sp>
      <p:sp>
        <p:nvSpPr>
          <p:cNvPr id="3" name="Text 1"/>
          <p:cNvSpPr/>
          <p:nvPr/>
        </p:nvSpPr>
        <p:spPr>
          <a:xfrm>
            <a:off x="793790" y="1986320"/>
            <a:ext cx="4082534"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Inter Bold" pitchFamily="34" charset="0"/>
                <a:ea typeface="Inter Bold" pitchFamily="34" charset="-122"/>
                <a:cs typeface="Inter Bold" pitchFamily="34" charset="-120"/>
              </a:rPr>
              <a:t>Intelligent Inventory System</a:t>
            </a:r>
            <a:endParaRPr lang="en-US" sz="2300" dirty="0"/>
          </a:p>
        </p:txBody>
      </p:sp>
      <p:sp>
        <p:nvSpPr>
          <p:cNvPr id="4" name="Text 2"/>
          <p:cNvSpPr/>
          <p:nvPr/>
        </p:nvSpPr>
        <p:spPr>
          <a:xfrm>
            <a:off x="793790" y="2556748"/>
            <a:ext cx="7632025"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Collect mysterious artefacts, ancient keys, cryptic notes, and forgotten heirlooms. Each item serves a purpose in unraveling the manor's secrets. The inventory system tracks not just what you carry, but the story behind each object.</a:t>
            </a:r>
            <a:endParaRPr lang="en-US" sz="1550" dirty="0"/>
          </a:p>
        </p:txBody>
      </p:sp>
      <p:sp>
        <p:nvSpPr>
          <p:cNvPr id="5" name="Text 3"/>
          <p:cNvSpPr/>
          <p:nvPr/>
        </p:nvSpPr>
        <p:spPr>
          <a:xfrm>
            <a:off x="793790" y="4005501"/>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Items combine in unexpected ways, revealing new paths forward. That rusty key might unlock more than just a door—it could unlock memories, revelations, and the truth itself.</a:t>
            </a:r>
            <a:endParaRPr lang="en-US" sz="1550" dirty="0"/>
          </a:p>
        </p:txBody>
      </p:sp>
      <p:pic>
        <p:nvPicPr>
          <p:cNvPr id="6" name="Image 0" descr="preencoded.png"/>
          <p:cNvPicPr>
            <a:picLocks noChangeAspect="1"/>
          </p:cNvPicPr>
          <p:nvPr/>
        </p:nvPicPr>
        <p:blipFill>
          <a:blip r:embed="rId3"/>
          <a:stretch>
            <a:fillRect/>
          </a:stretch>
        </p:blipFill>
        <p:spPr>
          <a:xfrm>
            <a:off x="8917543" y="2011204"/>
            <a:ext cx="4926568" cy="492656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98821"/>
            <a:ext cx="7254478" cy="496133"/>
          </a:xfrm>
          <a:prstGeom prst="rect">
            <a:avLst/>
          </a:prstGeom>
          <a:noFill/>
          <a:ln/>
        </p:spPr>
        <p:txBody>
          <a:bodyPr wrap="non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Time Itself Becomes Your Companion</a:t>
            </a:r>
            <a:endParaRPr lang="en-US" sz="3100" dirty="0"/>
          </a:p>
        </p:txBody>
      </p:sp>
      <p:sp>
        <p:nvSpPr>
          <p:cNvPr id="4" name="Text 1"/>
          <p:cNvSpPr/>
          <p:nvPr/>
        </p:nvSpPr>
        <p:spPr>
          <a:xfrm>
            <a:off x="6280190" y="2718197"/>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Watch as day melts into night and shadows shift across the manor grounds. The dynamic time system isn't merely decorative—it's integral to gameplay. Some secrets only reveal themselves in moonlight, whilst others fade with the dawn.</a:t>
            </a:r>
            <a:endParaRPr lang="en-US" sz="1550" dirty="0"/>
          </a:p>
        </p:txBody>
      </p:sp>
      <p:sp>
        <p:nvSpPr>
          <p:cNvPr id="5" name="Text 2"/>
          <p:cNvSpPr/>
          <p:nvPr/>
        </p:nvSpPr>
        <p:spPr>
          <a:xfrm>
            <a:off x="6280190" y="3894058"/>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 day and night cycle affects everything from available actions to the behaviour of mysterious phenomena. Plan your exploration carefully, as time management becomes as crucial as puzzle-solving skills.</a:t>
            </a:r>
            <a:endParaRPr lang="en-US" sz="1550" dirty="0"/>
          </a:p>
        </p:txBody>
      </p:sp>
      <p:sp>
        <p:nvSpPr>
          <p:cNvPr id="6" name="Shape 3"/>
          <p:cNvSpPr/>
          <p:nvPr/>
        </p:nvSpPr>
        <p:spPr>
          <a:xfrm>
            <a:off x="6280190" y="5069919"/>
            <a:ext cx="7556421" cy="1160740"/>
          </a:xfrm>
          <a:prstGeom prst="roundRect">
            <a:avLst>
              <a:gd name="adj" fmla="val 7182"/>
            </a:avLst>
          </a:prstGeom>
          <a:solidFill>
            <a:srgbClr val="C7C9EA"/>
          </a:solidFill>
          <a:ln/>
        </p:spPr>
      </p:sp>
      <p:pic>
        <p:nvPicPr>
          <p:cNvPr id="7" name="Image 1" descr="preencoded.png"/>
          <p:cNvPicPr>
            <a:picLocks noChangeAspect="1"/>
          </p:cNvPicPr>
          <p:nvPr/>
        </p:nvPicPr>
        <p:blipFill>
          <a:blip r:embed="rId4"/>
          <a:stretch>
            <a:fillRect/>
          </a:stretch>
        </p:blipFill>
        <p:spPr>
          <a:xfrm>
            <a:off x="6478548" y="5372814"/>
            <a:ext cx="248007" cy="198358"/>
          </a:xfrm>
          <a:prstGeom prst="rect">
            <a:avLst/>
          </a:prstGeom>
        </p:spPr>
      </p:pic>
      <p:sp>
        <p:nvSpPr>
          <p:cNvPr id="8" name="Text 4"/>
          <p:cNvSpPr/>
          <p:nvPr/>
        </p:nvSpPr>
        <p:spPr>
          <a:xfrm>
            <a:off x="6924913" y="5317808"/>
            <a:ext cx="6713339" cy="635079"/>
          </a:xfrm>
          <a:prstGeom prst="rect">
            <a:avLst/>
          </a:prstGeom>
          <a:noFill/>
          <a:ln/>
        </p:spPr>
        <p:txBody>
          <a:bodyPr wrap="square" lIns="0" tIns="0" rIns="0" bIns="0" rtlCol="0" anchor="t"/>
          <a:lstStyle/>
          <a:p>
            <a:pPr marL="0" indent="0" algn="l">
              <a:lnSpc>
                <a:spcPts val="2500"/>
              </a:lnSpc>
              <a:buNone/>
            </a:pPr>
            <a:r>
              <a:rPr lang="en-US" sz="1550" dirty="0">
                <a:solidFill>
                  <a:srgbClr val="000000"/>
                </a:solidFill>
                <a:latin typeface="Inter" pitchFamily="34" charset="0"/>
                <a:ea typeface="Inter" pitchFamily="34" charset="-122"/>
                <a:cs typeface="Inter" pitchFamily="34" charset="-120"/>
              </a:rPr>
              <a:t>Rest to advance time and restore your health, but beware—some opportunities may slip away with the passing hours.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183487"/>
            <a:ext cx="4498538" cy="496133"/>
          </a:xfrm>
          <a:prstGeom prst="rect">
            <a:avLst/>
          </a:prstGeom>
          <a:noFill/>
          <a:ln/>
        </p:spPr>
        <p:txBody>
          <a:bodyPr wrap="non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Expect the Unexpected</a:t>
            </a:r>
            <a:endParaRPr lang="en-US" sz="3100" dirty="0"/>
          </a:p>
        </p:txBody>
      </p:sp>
      <p:sp>
        <p:nvSpPr>
          <p:cNvPr id="3" name="Shape 1"/>
          <p:cNvSpPr/>
          <p:nvPr/>
        </p:nvSpPr>
        <p:spPr>
          <a:xfrm>
            <a:off x="793790" y="3076456"/>
            <a:ext cx="4215289" cy="2111335"/>
          </a:xfrm>
          <a:prstGeom prst="roundRect">
            <a:avLst>
              <a:gd name="adj" fmla="val 3948"/>
            </a:avLst>
          </a:prstGeom>
          <a:solidFill>
            <a:srgbClr val="DADBF1"/>
          </a:solidFill>
          <a:ln w="7620">
            <a:solidFill>
              <a:srgbClr val="C0C1D7"/>
            </a:solidFill>
            <a:prstDash val="solid"/>
          </a:ln>
        </p:spPr>
      </p:sp>
      <p:sp>
        <p:nvSpPr>
          <p:cNvPr id="4" name="Text 2"/>
          <p:cNvSpPr/>
          <p:nvPr/>
        </p:nvSpPr>
        <p:spPr>
          <a:xfrm>
            <a:off x="999768" y="328243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Ghostly Encounters</a:t>
            </a:r>
            <a:endParaRPr lang="en-US" sz="1950" dirty="0"/>
          </a:p>
        </p:txBody>
      </p:sp>
      <p:sp>
        <p:nvSpPr>
          <p:cNvPr id="5" name="Text 3"/>
          <p:cNvSpPr/>
          <p:nvPr/>
        </p:nvSpPr>
        <p:spPr>
          <a:xfrm>
            <a:off x="999768" y="3711654"/>
            <a:ext cx="3803333"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Spectral figures appear without warning, offering cryptic warnings or vital clues. Each encounter is unique and shaped by your previous choices.</a:t>
            </a:r>
            <a:endParaRPr lang="en-US" sz="1550" dirty="0"/>
          </a:p>
        </p:txBody>
      </p:sp>
      <p:sp>
        <p:nvSpPr>
          <p:cNvPr id="6" name="Shape 4"/>
          <p:cNvSpPr/>
          <p:nvPr/>
        </p:nvSpPr>
        <p:spPr>
          <a:xfrm>
            <a:off x="5207437" y="3076456"/>
            <a:ext cx="4215408" cy="2111335"/>
          </a:xfrm>
          <a:prstGeom prst="roundRect">
            <a:avLst>
              <a:gd name="adj" fmla="val 3948"/>
            </a:avLst>
          </a:prstGeom>
          <a:solidFill>
            <a:srgbClr val="DADBF1"/>
          </a:solidFill>
          <a:ln w="7620">
            <a:solidFill>
              <a:srgbClr val="C0C1D7"/>
            </a:solidFill>
            <a:prstDash val="solid"/>
          </a:ln>
        </p:spPr>
      </p:sp>
      <p:sp>
        <p:nvSpPr>
          <p:cNvPr id="7" name="Text 5"/>
          <p:cNvSpPr/>
          <p:nvPr/>
        </p:nvSpPr>
        <p:spPr>
          <a:xfrm>
            <a:off x="5413415" y="328243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Hidden Passages</a:t>
            </a:r>
            <a:endParaRPr lang="en-US" sz="1950" dirty="0"/>
          </a:p>
        </p:txBody>
      </p:sp>
      <p:sp>
        <p:nvSpPr>
          <p:cNvPr id="8" name="Text 6"/>
          <p:cNvSpPr/>
          <p:nvPr/>
        </p:nvSpPr>
        <p:spPr>
          <a:xfrm>
            <a:off x="5413415" y="3711654"/>
            <a:ext cx="3803452"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 manor's architecture holds surprises. Random events reveal secret doorways and forgotten chambers that weren't there yesterday.</a:t>
            </a:r>
            <a:endParaRPr lang="en-US" sz="1550" dirty="0"/>
          </a:p>
        </p:txBody>
      </p:sp>
      <p:sp>
        <p:nvSpPr>
          <p:cNvPr id="9" name="Shape 7"/>
          <p:cNvSpPr/>
          <p:nvPr/>
        </p:nvSpPr>
        <p:spPr>
          <a:xfrm>
            <a:off x="9621203" y="3076456"/>
            <a:ext cx="4215289" cy="2111335"/>
          </a:xfrm>
          <a:prstGeom prst="roundRect">
            <a:avLst>
              <a:gd name="adj" fmla="val 3948"/>
            </a:avLst>
          </a:prstGeom>
          <a:solidFill>
            <a:srgbClr val="DADBF1"/>
          </a:solidFill>
          <a:ln w="7620">
            <a:solidFill>
              <a:srgbClr val="C0C1D7"/>
            </a:solidFill>
            <a:prstDash val="solid"/>
          </a:ln>
        </p:spPr>
      </p:sp>
      <p:sp>
        <p:nvSpPr>
          <p:cNvPr id="10" name="Text 8"/>
          <p:cNvSpPr/>
          <p:nvPr/>
        </p:nvSpPr>
        <p:spPr>
          <a:xfrm>
            <a:off x="9827181" y="328243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Mysterious Sounds</a:t>
            </a:r>
            <a:endParaRPr lang="en-US" sz="1950" dirty="0"/>
          </a:p>
        </p:txBody>
      </p:sp>
      <p:sp>
        <p:nvSpPr>
          <p:cNvPr id="11" name="Text 9"/>
          <p:cNvSpPr/>
          <p:nvPr/>
        </p:nvSpPr>
        <p:spPr>
          <a:xfrm>
            <a:off x="9827181" y="3711654"/>
            <a:ext cx="3803333"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Footsteps in empty halls, whispers from vacant rooms—the manor speaks to those who listen. Follow the sounds to uncover hidden truths.</a:t>
            </a:r>
            <a:endParaRPr lang="en-US" sz="1550" dirty="0"/>
          </a:p>
        </p:txBody>
      </p:sp>
      <p:sp>
        <p:nvSpPr>
          <p:cNvPr id="12" name="Text 10"/>
          <p:cNvSpPr/>
          <p:nvPr/>
        </p:nvSpPr>
        <p:spPr>
          <a:xfrm>
            <a:off x="793790" y="5411033"/>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Random events ensure that no two playthroughs feel identical. The manor responds to your presence, creating a dynamic narrative that adapts and surprises even veteran players.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068586"/>
            <a:ext cx="4643557" cy="496133"/>
          </a:xfrm>
          <a:prstGeom prst="rect">
            <a:avLst/>
          </a:prstGeom>
          <a:noFill/>
          <a:ln/>
        </p:spPr>
        <p:txBody>
          <a:bodyPr wrap="non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Survival in the Shadows</a:t>
            </a:r>
            <a:endParaRPr lang="en-US" sz="3100" dirty="0"/>
          </a:p>
        </p:txBody>
      </p:sp>
      <p:pic>
        <p:nvPicPr>
          <p:cNvPr id="3" name="Image 0" descr="preencoded.png"/>
          <p:cNvPicPr>
            <a:picLocks noChangeAspect="1"/>
          </p:cNvPicPr>
          <p:nvPr/>
        </p:nvPicPr>
        <p:blipFill>
          <a:blip r:embed="rId3"/>
          <a:stretch>
            <a:fillRect/>
          </a:stretch>
        </p:blipFill>
        <p:spPr>
          <a:xfrm>
            <a:off x="793790" y="2011204"/>
            <a:ext cx="4926568" cy="4926568"/>
          </a:xfrm>
          <a:prstGeom prst="rect">
            <a:avLst/>
          </a:prstGeom>
        </p:spPr>
      </p:pic>
      <p:sp>
        <p:nvSpPr>
          <p:cNvPr id="4" name="Text 1"/>
          <p:cNvSpPr/>
          <p:nvPr/>
        </p:nvSpPr>
        <p:spPr>
          <a:xfrm>
            <a:off x="6212086" y="1986320"/>
            <a:ext cx="4107656"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Inter Bold" pitchFamily="34" charset="0"/>
                <a:ea typeface="Inter Bold" pitchFamily="34" charset="-122"/>
                <a:cs typeface="Inter Bold" pitchFamily="34" charset="-120"/>
              </a:rPr>
              <a:t>Health Management System</a:t>
            </a:r>
            <a:endParaRPr lang="en-US" sz="2300" dirty="0"/>
          </a:p>
        </p:txBody>
      </p:sp>
      <p:sp>
        <p:nvSpPr>
          <p:cNvPr id="5" name="Text 2"/>
          <p:cNvSpPr/>
          <p:nvPr/>
        </p:nvSpPr>
        <p:spPr>
          <a:xfrm>
            <a:off x="6212086" y="2556748"/>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 manor's oppressive atmosphere takes its toll on both body and mind. Monitor your health as you delve deeper into its mysteries. Exhaustion clouds judgement, making puzzles harder and clues more elusive.</a:t>
            </a:r>
            <a:endParaRPr lang="en-US" sz="1550" dirty="0"/>
          </a:p>
        </p:txBody>
      </p:sp>
      <p:sp>
        <p:nvSpPr>
          <p:cNvPr id="6" name="Text 3"/>
          <p:cNvSpPr/>
          <p:nvPr/>
        </p:nvSpPr>
        <p:spPr>
          <a:xfrm>
            <a:off x="6212086" y="3687961"/>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Strategic rest periods aren't just recovery—they're opportunities for reflection and planning. Use downtime to process discoveries and prepare for the challenges ahead.</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32102"/>
            <a:ext cx="7233999" cy="496133"/>
          </a:xfrm>
          <a:prstGeom prst="rect">
            <a:avLst/>
          </a:prstGeom>
          <a:noFill/>
          <a:ln/>
        </p:spPr>
        <p:txBody>
          <a:bodyPr wrap="non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Chart Your Journey Through Mystery</a:t>
            </a:r>
            <a:endParaRPr lang="en-US" sz="3100" dirty="0"/>
          </a:p>
        </p:txBody>
      </p:sp>
      <p:sp>
        <p:nvSpPr>
          <p:cNvPr id="4" name="Text 1"/>
          <p:cNvSpPr/>
          <p:nvPr/>
        </p:nvSpPr>
        <p:spPr>
          <a:xfrm>
            <a:off x="793790" y="3251478"/>
            <a:ext cx="75564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 intelligent mapping system chronicles your exploration, creating a visual record of discovered areas. Watch as the manor's layout unfolds before you, revealing the genius of its design and the logic behind its mysteries.</a:t>
            </a:r>
            <a:endParaRPr lang="en-US" sz="1550" dirty="0"/>
          </a:p>
        </p:txBody>
      </p:sp>
      <p:sp>
        <p:nvSpPr>
          <p:cNvPr id="5" name="Text 2"/>
          <p:cNvSpPr/>
          <p:nvPr/>
        </p:nvSpPr>
        <p:spPr>
          <a:xfrm>
            <a:off x="793790" y="4427339"/>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More than navigation, your map becomes a puzzle piece itself. Room connections hint at hidden passages, whilst unexplored areas taunt with their secrets. The map evolves as you do, becoming more detailed with each revelation.</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962</Words>
  <Application>Microsoft Office PowerPoint</Application>
  <PresentationFormat>Custom</PresentationFormat>
  <Paragraphs>66</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Inter</vt:lpstr>
      <vt:lpstr>Inter Bold</vt:lpstr>
      <vt:lpstr>Inter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Cv prajwal Guptha</cp:lastModifiedBy>
  <cp:revision>2</cp:revision>
  <dcterms:created xsi:type="dcterms:W3CDTF">2025-09-24T14:05:26Z</dcterms:created>
  <dcterms:modified xsi:type="dcterms:W3CDTF">2025-09-24T14:06:55Z</dcterms:modified>
</cp:coreProperties>
</file>